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>
                <a:solidFill>
                  <a:schemeClr val="tx1"/>
                </a:solidFill>
              </a:rPr>
              <a:t>Volunteer</a:t>
            </a:r>
            <a:r>
              <a:rPr lang="en-GB" sz="1400" b="1" baseline="0" dirty="0">
                <a:solidFill>
                  <a:schemeClr val="tx1"/>
                </a:solidFill>
              </a:rPr>
              <a:t> Registration </a:t>
            </a:r>
            <a:r>
              <a:rPr lang="en-GB" sz="1400" b="1" baseline="0" dirty="0" smtClean="0">
                <a:solidFill>
                  <a:schemeClr val="tx1"/>
                </a:solidFill>
              </a:rPr>
              <a:t>Across </a:t>
            </a:r>
            <a:r>
              <a:rPr lang="en-GB" sz="1400" b="1" baseline="0" dirty="0">
                <a:solidFill>
                  <a:schemeClr val="tx1"/>
                </a:solidFill>
              </a:rPr>
              <a:t>the UK </a:t>
            </a:r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b="1" baseline="0" dirty="0">
                <a:solidFill>
                  <a:schemeClr val="tx1"/>
                </a:solidFill>
              </a:rPr>
              <a:t>(Cumulative up to 02 May 2017)</a:t>
            </a:r>
            <a:endParaRPr lang="en-GB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54798202582281"/>
          <c:y val="0.015717095579742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251854517476"/>
          <c:y val="0.136738731543757"/>
          <c:w val="0.935937274803903"/>
          <c:h val="0.5511577022843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Sheet2!$A$2:$A$33</c:f>
              <c:strCache>
                <c:ptCount val="32"/>
                <c:pt idx="0">
                  <c:v>East Midlands</c:v>
                </c:pt>
                <c:pt idx="1">
                  <c:v>West of England</c:v>
                </c:pt>
                <c:pt idx="2">
                  <c:v>Yorkshire and Humberside</c:v>
                </c:pt>
                <c:pt idx="3">
                  <c:v>Kent, Surrey and Sussex</c:v>
                </c:pt>
                <c:pt idx="4">
                  <c:v>North Thames</c:v>
                </c:pt>
                <c:pt idx="5">
                  <c:v>Wessex</c:v>
                </c:pt>
                <c:pt idx="6">
                  <c:v>Eastern</c:v>
                </c:pt>
                <c:pt idx="7">
                  <c:v>West Midlands</c:v>
                </c:pt>
                <c:pt idx="8">
                  <c:v>South West Peninsula</c:v>
                </c:pt>
                <c:pt idx="9">
                  <c:v>North West Coast</c:v>
                </c:pt>
                <c:pt idx="10">
                  <c:v>South London</c:v>
                </c:pt>
                <c:pt idx="11">
                  <c:v>North East and North Cumbria</c:v>
                </c:pt>
                <c:pt idx="12">
                  <c:v>Thames Valley and South Midlands</c:v>
                </c:pt>
                <c:pt idx="13">
                  <c:v>Greater Manchester</c:v>
                </c:pt>
                <c:pt idx="14">
                  <c:v>Wales</c:v>
                </c:pt>
                <c:pt idx="15">
                  <c:v>North West London</c:v>
                </c:pt>
                <c:pt idx="16">
                  <c:v>Lothian</c:v>
                </c:pt>
                <c:pt idx="17">
                  <c:v>Greater Glasgow &amp; Clyde</c:v>
                </c:pt>
                <c:pt idx="18">
                  <c:v>Northern Ireland</c:v>
                </c:pt>
                <c:pt idx="19">
                  <c:v>Grampian</c:v>
                </c:pt>
                <c:pt idx="20">
                  <c:v>Tayside</c:v>
                </c:pt>
                <c:pt idx="21">
                  <c:v>Lanarkshire</c:v>
                </c:pt>
                <c:pt idx="22">
                  <c:v>Fife</c:v>
                </c:pt>
                <c:pt idx="23">
                  <c:v>Highlands</c:v>
                </c:pt>
                <c:pt idx="24">
                  <c:v>Ayrshire &amp; Arran</c:v>
                </c:pt>
                <c:pt idx="25">
                  <c:v>Forth Valley</c:v>
                </c:pt>
                <c:pt idx="26">
                  <c:v>Borders</c:v>
                </c:pt>
                <c:pt idx="27">
                  <c:v>Dumfries and Galloway</c:v>
                </c:pt>
                <c:pt idx="28">
                  <c:v>Western Isles</c:v>
                </c:pt>
                <c:pt idx="29">
                  <c:v>Shetland</c:v>
                </c:pt>
                <c:pt idx="30">
                  <c:v>Isle of Man</c:v>
                </c:pt>
                <c:pt idx="31">
                  <c:v>Orkney</c:v>
                </c:pt>
              </c:strCache>
            </c:strRef>
          </c:cat>
          <c:val>
            <c:numRef>
              <c:f>Sheet2!$B$2:$B$33</c:f>
              <c:numCache>
                <c:formatCode>General</c:formatCode>
                <c:ptCount val="32"/>
                <c:pt idx="0">
                  <c:v>2458.0</c:v>
                </c:pt>
                <c:pt idx="1">
                  <c:v>2267.0</c:v>
                </c:pt>
                <c:pt idx="2">
                  <c:v>2256.0</c:v>
                </c:pt>
                <c:pt idx="3">
                  <c:v>2005.0</c:v>
                </c:pt>
                <c:pt idx="4">
                  <c:v>1830.0</c:v>
                </c:pt>
                <c:pt idx="5">
                  <c:v>1815.0</c:v>
                </c:pt>
                <c:pt idx="6">
                  <c:v>1778.0</c:v>
                </c:pt>
                <c:pt idx="7">
                  <c:v>1681.0</c:v>
                </c:pt>
                <c:pt idx="8">
                  <c:v>1660.0</c:v>
                </c:pt>
                <c:pt idx="9">
                  <c:v>1375.0</c:v>
                </c:pt>
                <c:pt idx="10">
                  <c:v>1286.0</c:v>
                </c:pt>
                <c:pt idx="11">
                  <c:v>1267.0</c:v>
                </c:pt>
                <c:pt idx="12">
                  <c:v>1261.0</c:v>
                </c:pt>
                <c:pt idx="13">
                  <c:v>1105.0</c:v>
                </c:pt>
                <c:pt idx="14">
                  <c:v>945.0</c:v>
                </c:pt>
                <c:pt idx="15">
                  <c:v>544.0</c:v>
                </c:pt>
                <c:pt idx="16">
                  <c:v>484.0</c:v>
                </c:pt>
                <c:pt idx="17">
                  <c:v>300.0</c:v>
                </c:pt>
                <c:pt idx="18">
                  <c:v>269.0</c:v>
                </c:pt>
                <c:pt idx="19">
                  <c:v>253.0</c:v>
                </c:pt>
                <c:pt idx="20">
                  <c:v>229.0</c:v>
                </c:pt>
                <c:pt idx="21">
                  <c:v>180.0</c:v>
                </c:pt>
                <c:pt idx="22">
                  <c:v>171.0</c:v>
                </c:pt>
                <c:pt idx="23">
                  <c:v>136.0</c:v>
                </c:pt>
                <c:pt idx="24">
                  <c:v>126.0</c:v>
                </c:pt>
                <c:pt idx="25">
                  <c:v>89.0</c:v>
                </c:pt>
                <c:pt idx="26">
                  <c:v>80.0</c:v>
                </c:pt>
                <c:pt idx="27">
                  <c:v>63.0</c:v>
                </c:pt>
                <c:pt idx="28">
                  <c:v>13.0</c:v>
                </c:pt>
                <c:pt idx="29">
                  <c:v>8.0</c:v>
                </c:pt>
                <c:pt idx="30">
                  <c:v>7.0</c:v>
                </c:pt>
                <c:pt idx="3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5311048"/>
        <c:axId val="2144865304"/>
      </c:barChart>
      <c:catAx>
        <c:axId val="214531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865304"/>
        <c:crosses val="autoZero"/>
        <c:auto val="1"/>
        <c:lblAlgn val="ctr"/>
        <c:lblOffset val="100"/>
        <c:noMultiLvlLbl val="0"/>
      </c:catAx>
      <c:valAx>
        <c:axId val="214486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31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3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9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9431-BA23-DC4A-A379-806A60469536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3399-1784-1E44-B248-2B016A8C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651513"/>
              </p:ext>
            </p:extLst>
          </p:nvPr>
        </p:nvGraphicFramePr>
        <p:xfrm>
          <a:off x="224371" y="607725"/>
          <a:ext cx="8631239" cy="48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829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Ross</dc:creator>
  <cp:lastModifiedBy>Laura Ross</cp:lastModifiedBy>
  <cp:revision>1</cp:revision>
  <dcterms:created xsi:type="dcterms:W3CDTF">2017-05-25T14:52:42Z</dcterms:created>
  <dcterms:modified xsi:type="dcterms:W3CDTF">2017-05-25T14:53:14Z</dcterms:modified>
</cp:coreProperties>
</file>