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67" r:id="rId2"/>
    <p:sldId id="264" r:id="rId3"/>
    <p:sldId id="263" r:id="rId4"/>
    <p:sldId id="262" r:id="rId5"/>
    <p:sldId id="257" r:id="rId6"/>
  </p:sldIdLst>
  <p:sldSz cx="12192000" cy="6858000"/>
  <p:notesSz cx="6858000" cy="9144000"/>
  <p:custDataLst>
    <p:tags r:id="rId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/>
                </a:solidFill>
              </a:rPr>
              <a:t>Volunteer</a:t>
            </a:r>
            <a:r>
              <a:rPr lang="en-GB" sz="1400" b="1" baseline="0" dirty="0">
                <a:solidFill>
                  <a:schemeClr val="tx1"/>
                </a:solidFill>
              </a:rPr>
              <a:t> Registration </a:t>
            </a:r>
            <a:r>
              <a:rPr lang="en-GB" sz="1400" b="1" baseline="0" dirty="0" smtClean="0">
                <a:solidFill>
                  <a:schemeClr val="tx1"/>
                </a:solidFill>
              </a:rPr>
              <a:t>Across </a:t>
            </a:r>
            <a:r>
              <a:rPr lang="en-GB" sz="1400" b="1" baseline="0" dirty="0">
                <a:solidFill>
                  <a:schemeClr val="tx1"/>
                </a:solidFill>
              </a:rPr>
              <a:t>the UK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 sz="1400" b="1" baseline="0" dirty="0">
                <a:solidFill>
                  <a:schemeClr val="tx1"/>
                </a:solidFill>
              </a:rPr>
              <a:t>(Cumulative up to 02 May 2017)</a:t>
            </a:r>
            <a:endParaRPr lang="en-GB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479820258228056"/>
          <c:y val="1.5717095579742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518545174759998E-2"/>
          <c:y val="0.13673873154375707"/>
          <c:w val="0.93593727480390299"/>
          <c:h val="0.551157702284382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Sheet2!$A$2:$A$33</c:f>
              <c:strCache>
                <c:ptCount val="32"/>
                <c:pt idx="0">
                  <c:v>East Midlands</c:v>
                </c:pt>
                <c:pt idx="1">
                  <c:v>West of England</c:v>
                </c:pt>
                <c:pt idx="2">
                  <c:v>Yorkshire and Humberside</c:v>
                </c:pt>
                <c:pt idx="3">
                  <c:v>Kent, Surrey and Sussex</c:v>
                </c:pt>
                <c:pt idx="4">
                  <c:v>North Thames</c:v>
                </c:pt>
                <c:pt idx="5">
                  <c:v>Wessex</c:v>
                </c:pt>
                <c:pt idx="6">
                  <c:v>Eastern</c:v>
                </c:pt>
                <c:pt idx="7">
                  <c:v>West Midlands</c:v>
                </c:pt>
                <c:pt idx="8">
                  <c:v>South West Peninsula</c:v>
                </c:pt>
                <c:pt idx="9">
                  <c:v>North West Coast</c:v>
                </c:pt>
                <c:pt idx="10">
                  <c:v>South London</c:v>
                </c:pt>
                <c:pt idx="11">
                  <c:v>North East and North Cumbria</c:v>
                </c:pt>
                <c:pt idx="12">
                  <c:v>Thames Valley and South Midlands</c:v>
                </c:pt>
                <c:pt idx="13">
                  <c:v>Greater Manchester</c:v>
                </c:pt>
                <c:pt idx="14">
                  <c:v>Wales</c:v>
                </c:pt>
                <c:pt idx="15">
                  <c:v>North West London</c:v>
                </c:pt>
                <c:pt idx="16">
                  <c:v>Lothian</c:v>
                </c:pt>
                <c:pt idx="17">
                  <c:v>Greater Glasgow &amp; Clyde</c:v>
                </c:pt>
                <c:pt idx="18">
                  <c:v>Northern Ireland</c:v>
                </c:pt>
                <c:pt idx="19">
                  <c:v>Grampian</c:v>
                </c:pt>
                <c:pt idx="20">
                  <c:v>Tayside</c:v>
                </c:pt>
                <c:pt idx="21">
                  <c:v>Lanarkshire</c:v>
                </c:pt>
                <c:pt idx="22">
                  <c:v>Fife</c:v>
                </c:pt>
                <c:pt idx="23">
                  <c:v>Highlands</c:v>
                </c:pt>
                <c:pt idx="24">
                  <c:v>Ayrshire &amp; Arran</c:v>
                </c:pt>
                <c:pt idx="25">
                  <c:v>Forth Valley</c:v>
                </c:pt>
                <c:pt idx="26">
                  <c:v>Borders</c:v>
                </c:pt>
                <c:pt idx="27">
                  <c:v>Dumfries and Galloway</c:v>
                </c:pt>
                <c:pt idx="28">
                  <c:v>Western Isles</c:v>
                </c:pt>
                <c:pt idx="29">
                  <c:v>Shetland</c:v>
                </c:pt>
                <c:pt idx="30">
                  <c:v>Isle of Man</c:v>
                </c:pt>
                <c:pt idx="31">
                  <c:v>Orkney</c:v>
                </c:pt>
              </c:strCache>
            </c:strRef>
          </c:cat>
          <c:val>
            <c:numRef>
              <c:f>Sheet2!$B$2:$B$33</c:f>
              <c:numCache>
                <c:formatCode>General</c:formatCode>
                <c:ptCount val="32"/>
                <c:pt idx="0">
                  <c:v>2458</c:v>
                </c:pt>
                <c:pt idx="1">
                  <c:v>2267</c:v>
                </c:pt>
                <c:pt idx="2">
                  <c:v>2256</c:v>
                </c:pt>
                <c:pt idx="3">
                  <c:v>2005</c:v>
                </c:pt>
                <c:pt idx="4">
                  <c:v>1830</c:v>
                </c:pt>
                <c:pt idx="5">
                  <c:v>1815</c:v>
                </c:pt>
                <c:pt idx="6">
                  <c:v>1778</c:v>
                </c:pt>
                <c:pt idx="7">
                  <c:v>1681</c:v>
                </c:pt>
                <c:pt idx="8">
                  <c:v>1660</c:v>
                </c:pt>
                <c:pt idx="9">
                  <c:v>1375</c:v>
                </c:pt>
                <c:pt idx="10">
                  <c:v>1286</c:v>
                </c:pt>
                <c:pt idx="11">
                  <c:v>1267</c:v>
                </c:pt>
                <c:pt idx="12">
                  <c:v>1261</c:v>
                </c:pt>
                <c:pt idx="13">
                  <c:v>1105</c:v>
                </c:pt>
                <c:pt idx="14">
                  <c:v>945</c:v>
                </c:pt>
                <c:pt idx="15">
                  <c:v>544</c:v>
                </c:pt>
                <c:pt idx="16">
                  <c:v>484</c:v>
                </c:pt>
                <c:pt idx="17">
                  <c:v>300</c:v>
                </c:pt>
                <c:pt idx="18">
                  <c:v>269</c:v>
                </c:pt>
                <c:pt idx="19">
                  <c:v>253</c:v>
                </c:pt>
                <c:pt idx="20">
                  <c:v>229</c:v>
                </c:pt>
                <c:pt idx="21">
                  <c:v>180</c:v>
                </c:pt>
                <c:pt idx="22">
                  <c:v>171</c:v>
                </c:pt>
                <c:pt idx="23">
                  <c:v>136</c:v>
                </c:pt>
                <c:pt idx="24">
                  <c:v>126</c:v>
                </c:pt>
                <c:pt idx="25">
                  <c:v>89</c:v>
                </c:pt>
                <c:pt idx="26">
                  <c:v>80</c:v>
                </c:pt>
                <c:pt idx="27">
                  <c:v>63</c:v>
                </c:pt>
                <c:pt idx="28">
                  <c:v>13</c:v>
                </c:pt>
                <c:pt idx="29">
                  <c:v>8</c:v>
                </c:pt>
                <c:pt idx="30">
                  <c:v>7</c:v>
                </c:pt>
                <c:pt idx="3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85456"/>
        <c:axId val="196385064"/>
      </c:barChart>
      <c:catAx>
        <c:axId val="1963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85064"/>
        <c:crosses val="autoZero"/>
        <c:auto val="1"/>
        <c:lblAlgn val="ctr"/>
        <c:lblOffset val="100"/>
        <c:noMultiLvlLbl val="0"/>
      </c:catAx>
      <c:valAx>
        <c:axId val="19638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8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Volunteer Diagnosis</a:t>
            </a:r>
          </a:p>
          <a:p>
            <a:pPr>
              <a:defRPr b="1">
                <a:solidFill>
                  <a:schemeClr val="tx1"/>
                </a:solidFill>
                <a:latin typeface="+mj-lt"/>
              </a:defRPr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Cumulative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up to 02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May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2017) </a:t>
            </a:r>
          </a:p>
        </c:rich>
      </c:tx>
      <c:layout>
        <c:manualLayout>
          <c:xMode val="edge"/>
          <c:yMode val="edge"/>
          <c:x val="0.43483584332836522"/>
          <c:y val="1.519528816847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Sheet3!$A$2:$A$13</c:f>
              <c:strCache>
                <c:ptCount val="12"/>
                <c:pt idx="0">
                  <c:v>Dementia in Huntington's Disease</c:v>
                </c:pt>
                <c:pt idx="1">
                  <c:v>Alcohol related Dementia (including Wernicke- Korsakoff Syndrome)</c:v>
                </c:pt>
                <c:pt idx="2">
                  <c:v>Dementia in Parkinson's Disease</c:v>
                </c:pt>
                <c:pt idx="3">
                  <c:v>Other Dementias</c:v>
                </c:pt>
                <c:pt idx="4">
                  <c:v>Dementia With Lewy Bodies</c:v>
                </c:pt>
                <c:pt idx="5">
                  <c:v>Frontotemporal Dementia (FTD)</c:v>
                </c:pt>
                <c:pt idx="6">
                  <c:v>Mixed Dementia</c:v>
                </c:pt>
                <c:pt idx="7">
                  <c:v>Mild Cognitive Impairment (MCI)</c:v>
                </c:pt>
                <c:pt idx="8">
                  <c:v>Vascular Dementia</c:v>
                </c:pt>
                <c:pt idx="9">
                  <c:v>I am not aware of a specific diagnosis</c:v>
                </c:pt>
                <c:pt idx="10">
                  <c:v>Alzheimer's Disease</c:v>
                </c:pt>
                <c:pt idx="11">
                  <c:v>Healthy</c:v>
                </c:pt>
              </c:strCache>
            </c:strRef>
          </c:cat>
          <c:val>
            <c:numRef>
              <c:f>Sheet3!$B$2:$B$13</c:f>
              <c:numCache>
                <c:formatCode>General</c:formatCode>
                <c:ptCount val="12"/>
                <c:pt idx="0">
                  <c:v>3</c:v>
                </c:pt>
                <c:pt idx="1">
                  <c:v>16</c:v>
                </c:pt>
                <c:pt idx="2">
                  <c:v>62</c:v>
                </c:pt>
                <c:pt idx="3">
                  <c:v>105</c:v>
                </c:pt>
                <c:pt idx="4">
                  <c:v>159</c:v>
                </c:pt>
                <c:pt idx="5">
                  <c:v>183</c:v>
                </c:pt>
                <c:pt idx="6">
                  <c:v>414</c:v>
                </c:pt>
                <c:pt idx="7">
                  <c:v>461</c:v>
                </c:pt>
                <c:pt idx="8">
                  <c:v>780</c:v>
                </c:pt>
                <c:pt idx="9">
                  <c:v>1340</c:v>
                </c:pt>
                <c:pt idx="10">
                  <c:v>2478</c:v>
                </c:pt>
                <c:pt idx="11">
                  <c:v>23147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1266008"/>
        <c:axId val="201266400"/>
      </c:barChart>
      <c:catAx>
        <c:axId val="20126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66400"/>
        <c:crosses val="autoZero"/>
        <c:auto val="1"/>
        <c:lblAlgn val="ctr"/>
        <c:lblOffset val="100"/>
        <c:noMultiLvlLbl val="0"/>
      </c:catAx>
      <c:valAx>
        <c:axId val="20126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6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solidFill>
                  <a:schemeClr val="tx1"/>
                </a:solidFill>
              </a:rPr>
              <a:t>How Volunteer</a:t>
            </a:r>
            <a:r>
              <a:rPr lang="en-GB" sz="1400" baseline="0" dirty="0">
                <a:solidFill>
                  <a:schemeClr val="tx1"/>
                </a:solidFill>
              </a:rPr>
              <a:t> heard about Join Dementia Research</a:t>
            </a:r>
          </a:p>
          <a:p>
            <a:pPr>
              <a:defRPr sz="1400">
                <a:solidFill>
                  <a:schemeClr val="tx1"/>
                </a:solidFill>
              </a:defRPr>
            </a:pPr>
            <a:r>
              <a:rPr lang="en-GB" sz="1400" baseline="0" dirty="0">
                <a:solidFill>
                  <a:schemeClr val="tx1"/>
                </a:solidFill>
              </a:rPr>
              <a:t>(</a:t>
            </a:r>
            <a:r>
              <a:rPr lang="en-GB" sz="1400" baseline="0" dirty="0" smtClean="0">
                <a:solidFill>
                  <a:schemeClr val="tx1"/>
                </a:solidFill>
              </a:rPr>
              <a:t>Cumulative </a:t>
            </a:r>
            <a:r>
              <a:rPr lang="en-GB" sz="1400" baseline="0" dirty="0">
                <a:solidFill>
                  <a:schemeClr val="tx1"/>
                </a:solidFill>
              </a:rPr>
              <a:t>up to 02 May 2017)</a:t>
            </a:r>
            <a:endParaRPr lang="en-GB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[1]Sheet3!$A$2:$A$11</c:f>
              <c:strCache>
                <c:ptCount val="10"/>
                <c:pt idx="0">
                  <c:v>Dementia Friends</c:v>
                </c:pt>
                <c:pt idx="1">
                  <c:v>Exhibition / Event</c:v>
                </c:pt>
                <c:pt idx="2">
                  <c:v>News item</c:v>
                </c:pt>
                <c:pt idx="3">
                  <c:v>Other</c:v>
                </c:pt>
                <c:pt idx="4">
                  <c:v>Other charity</c:v>
                </c:pt>
                <c:pt idx="5">
                  <c:v>Pharmacy</c:v>
                </c:pt>
                <c:pt idx="6">
                  <c:v>Poster / leaflet</c:v>
                </c:pt>
                <c:pt idx="7">
                  <c:v>Referral from a friend</c:v>
                </c:pt>
                <c:pt idx="8">
                  <c:v>Search engine</c:v>
                </c:pt>
                <c:pt idx="9">
                  <c:v>Social Media</c:v>
                </c:pt>
              </c:strCache>
            </c:strRef>
          </c:cat>
          <c:val>
            <c:numRef>
              <c:f>[1]Sheet3!$B$2:$B$11</c:f>
              <c:numCache>
                <c:formatCode>General</c:formatCode>
                <c:ptCount val="10"/>
                <c:pt idx="0">
                  <c:v>758</c:v>
                </c:pt>
                <c:pt idx="1">
                  <c:v>1326</c:v>
                </c:pt>
                <c:pt idx="2">
                  <c:v>6450</c:v>
                </c:pt>
                <c:pt idx="3">
                  <c:v>2522</c:v>
                </c:pt>
                <c:pt idx="4">
                  <c:v>492</c:v>
                </c:pt>
                <c:pt idx="5">
                  <c:v>40</c:v>
                </c:pt>
                <c:pt idx="6">
                  <c:v>2196</c:v>
                </c:pt>
                <c:pt idx="7">
                  <c:v>1654</c:v>
                </c:pt>
                <c:pt idx="8">
                  <c:v>2167</c:v>
                </c:pt>
                <c:pt idx="9">
                  <c:v>1234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99653182977713E-2"/>
          <c:y val="2.0482723524101319E-2"/>
          <c:w val="0.88936506279148808"/>
          <c:h val="0.782442513979230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'May 17  '!$B$1</c:f>
              <c:strCache>
                <c:ptCount val="1"/>
                <c:pt idx="0">
                  <c:v>dementia diagnosis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'May 17  '!$A$2:$A$20</c:f>
              <c:strCache>
                <c:ptCount val="15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</c:strCache>
            </c:strRef>
          </c:cat>
          <c:val>
            <c:numRef>
              <c:f>'May 17  '!$B$2:$B$16</c:f>
              <c:numCache>
                <c:formatCode>General</c:formatCode>
                <c:ptCount val="15"/>
                <c:pt idx="0">
                  <c:v>305</c:v>
                </c:pt>
                <c:pt idx="1">
                  <c:v>266</c:v>
                </c:pt>
                <c:pt idx="2">
                  <c:v>188</c:v>
                </c:pt>
                <c:pt idx="3">
                  <c:v>341</c:v>
                </c:pt>
                <c:pt idx="4">
                  <c:v>209</c:v>
                </c:pt>
                <c:pt idx="5">
                  <c:v>277</c:v>
                </c:pt>
                <c:pt idx="6">
                  <c:v>233</c:v>
                </c:pt>
                <c:pt idx="7">
                  <c:v>89</c:v>
                </c:pt>
                <c:pt idx="8">
                  <c:v>143</c:v>
                </c:pt>
                <c:pt idx="9">
                  <c:v>173</c:v>
                </c:pt>
                <c:pt idx="10">
                  <c:v>208</c:v>
                </c:pt>
                <c:pt idx="11">
                  <c:v>208</c:v>
                </c:pt>
                <c:pt idx="12">
                  <c:v>290</c:v>
                </c:pt>
                <c:pt idx="13">
                  <c:v>154</c:v>
                </c:pt>
                <c:pt idx="14">
                  <c:v>375</c:v>
                </c:pt>
              </c:numCache>
            </c:numRef>
          </c:val>
        </c:ser>
        <c:ser>
          <c:idx val="3"/>
          <c:order val="1"/>
          <c:tx>
            <c:strRef>
              <c:f>'May 17  '!$C$1</c:f>
              <c:strCache>
                <c:ptCount val="1"/>
                <c:pt idx="0">
                  <c:v>Diagnosis unknown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'May 17  '!$C$2:$C$16</c:f>
              <c:numCache>
                <c:formatCode>General</c:formatCode>
                <c:ptCount val="15"/>
                <c:pt idx="0">
                  <c:v>85</c:v>
                </c:pt>
                <c:pt idx="1">
                  <c:v>86</c:v>
                </c:pt>
                <c:pt idx="2">
                  <c:v>56</c:v>
                </c:pt>
                <c:pt idx="3">
                  <c:v>106</c:v>
                </c:pt>
                <c:pt idx="4">
                  <c:v>55</c:v>
                </c:pt>
                <c:pt idx="5">
                  <c:v>111</c:v>
                </c:pt>
                <c:pt idx="6">
                  <c:v>74</c:v>
                </c:pt>
                <c:pt idx="7">
                  <c:v>34</c:v>
                </c:pt>
                <c:pt idx="8">
                  <c:v>57</c:v>
                </c:pt>
                <c:pt idx="9">
                  <c:v>78</c:v>
                </c:pt>
                <c:pt idx="10">
                  <c:v>71</c:v>
                </c:pt>
                <c:pt idx="11">
                  <c:v>99</c:v>
                </c:pt>
                <c:pt idx="12">
                  <c:v>79</c:v>
                </c:pt>
                <c:pt idx="13">
                  <c:v>88</c:v>
                </c:pt>
                <c:pt idx="14">
                  <c:v>109</c:v>
                </c:pt>
              </c:numCache>
            </c:numRef>
          </c:val>
        </c:ser>
        <c:ser>
          <c:idx val="1"/>
          <c:order val="2"/>
          <c:tx>
            <c:strRef>
              <c:f>'May 17  '!$D$1</c:f>
              <c:strCache>
                <c:ptCount val="1"/>
                <c:pt idx="0">
                  <c:v>healthy volunteer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'May 17  '!$A$2:$A$20</c:f>
              <c:strCache>
                <c:ptCount val="15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</c:strCache>
            </c:strRef>
          </c:cat>
          <c:val>
            <c:numRef>
              <c:f>'May 17  '!$D$2:$D$16</c:f>
              <c:numCache>
                <c:formatCode>General</c:formatCode>
                <c:ptCount val="15"/>
                <c:pt idx="0">
                  <c:v>2078</c:v>
                </c:pt>
                <c:pt idx="1">
                  <c:v>1445</c:v>
                </c:pt>
                <c:pt idx="2">
                  <c:v>865</c:v>
                </c:pt>
                <c:pt idx="3">
                  <c:v>1572</c:v>
                </c:pt>
                <c:pt idx="4">
                  <c:v>1005</c:v>
                </c:pt>
                <c:pt idx="5">
                  <c:v>1452</c:v>
                </c:pt>
                <c:pt idx="6">
                  <c:v>1074</c:v>
                </c:pt>
                <c:pt idx="7">
                  <c:v>424</c:v>
                </c:pt>
                <c:pt idx="8">
                  <c:v>1094</c:v>
                </c:pt>
                <c:pt idx="9">
                  <c:v>1415</c:v>
                </c:pt>
                <c:pt idx="10">
                  <c:v>988</c:v>
                </c:pt>
                <c:pt idx="11">
                  <c:v>1512</c:v>
                </c:pt>
                <c:pt idx="12">
                  <c:v>1324</c:v>
                </c:pt>
                <c:pt idx="13">
                  <c:v>2027</c:v>
                </c:pt>
                <c:pt idx="14">
                  <c:v>1782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267576"/>
        <c:axId val="201267968"/>
      </c:barChart>
      <c:lineChart>
        <c:grouping val="standard"/>
        <c:varyColors val="0"/>
        <c:ser>
          <c:idx val="2"/>
          <c:order val="3"/>
          <c:tx>
            <c:strRef>
              <c:f>'May 17  '!$G$1</c:f>
              <c:strCache>
                <c:ptCount val="1"/>
                <c:pt idx="0">
                  <c:v>normalised per million people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'May 17  '!$A$2:$A$16</c:f>
              <c:strCache>
                <c:ptCount val="15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</c:strCache>
            </c:strRef>
          </c:cat>
          <c:val>
            <c:numRef>
              <c:f>'May 17  '!$G$2:$G$16</c:f>
              <c:numCache>
                <c:formatCode>0</c:formatCode>
                <c:ptCount val="15"/>
                <c:pt idx="0">
                  <c:v>551.61919679506559</c:v>
                </c:pt>
                <c:pt idx="1">
                  <c:v>474.4326477249146</c:v>
                </c:pt>
                <c:pt idx="2">
                  <c:v>374.34409614803639</c:v>
                </c:pt>
                <c:pt idx="3">
                  <c:v>444.71669299944557</c:v>
                </c:pt>
                <c:pt idx="4">
                  <c:v>406.38521154928202</c:v>
                </c:pt>
                <c:pt idx="5">
                  <c:v>331.26186646618123</c:v>
                </c:pt>
                <c:pt idx="6">
                  <c:v>372.66289632199801</c:v>
                </c:pt>
                <c:pt idx="7">
                  <c:v>268.79659714318848</c:v>
                </c:pt>
                <c:pt idx="8">
                  <c:v>404.89567052631742</c:v>
                </c:pt>
                <c:pt idx="9">
                  <c:v>740.75523241751205</c:v>
                </c:pt>
                <c:pt idx="10">
                  <c:v>540.09260435467252</c:v>
                </c:pt>
                <c:pt idx="11">
                  <c:v>663.26779902292878</c:v>
                </c:pt>
                <c:pt idx="12">
                  <c:v>296.32694611365372</c:v>
                </c:pt>
                <c:pt idx="13">
                  <c:v>937.71180136544729</c:v>
                </c:pt>
                <c:pt idx="14">
                  <c:v>414.40346474946239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67576"/>
        <c:axId val="201267968"/>
      </c:lineChart>
      <c:catAx>
        <c:axId val="20126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67968"/>
        <c:crosses val="autoZero"/>
        <c:auto val="1"/>
        <c:lblAlgn val="ctr"/>
        <c:lblOffset val="100"/>
        <c:noMultiLvlLbl val="0"/>
      </c:catAx>
      <c:valAx>
        <c:axId val="20126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Number of JDR registration</a:t>
                </a:r>
              </a:p>
            </c:rich>
          </c:tx>
          <c:layout>
            <c:manualLayout>
              <c:xMode val="edge"/>
              <c:yMode val="edge"/>
              <c:x val="8.2785386423853396E-3"/>
              <c:y val="0.12722395549612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675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41638064472717E-2"/>
          <c:y val="2.0140903439701617E-2"/>
          <c:w val="0.93641648159364699"/>
          <c:h val="0.77334213510320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'May 17+ devolved nations  (2'!$B$1</c:f>
              <c:strCache>
                <c:ptCount val="1"/>
                <c:pt idx="0">
                  <c:v>dementia diagnosis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'May 17+ devolved nations  (2'!$A$2:$A$19</c:f>
              <c:strCache>
                <c:ptCount val="18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  <c:pt idx="16">
                  <c:v>Wales</c:v>
                </c:pt>
                <c:pt idx="17">
                  <c:v>Northern Ireland</c:v>
                </c:pt>
              </c:strCache>
            </c:strRef>
          </c:cat>
          <c:val>
            <c:numRef>
              <c:f>'May 17+ devolved nations  (2'!$B$2:$B$19</c:f>
              <c:numCache>
                <c:formatCode>General</c:formatCode>
                <c:ptCount val="18"/>
                <c:pt idx="0">
                  <c:v>305</c:v>
                </c:pt>
                <c:pt idx="1">
                  <c:v>266</c:v>
                </c:pt>
                <c:pt idx="2">
                  <c:v>188</c:v>
                </c:pt>
                <c:pt idx="3">
                  <c:v>341</c:v>
                </c:pt>
                <c:pt idx="4">
                  <c:v>209</c:v>
                </c:pt>
                <c:pt idx="5">
                  <c:v>277</c:v>
                </c:pt>
                <c:pt idx="6">
                  <c:v>233</c:v>
                </c:pt>
                <c:pt idx="7">
                  <c:v>89</c:v>
                </c:pt>
                <c:pt idx="8">
                  <c:v>143</c:v>
                </c:pt>
                <c:pt idx="9">
                  <c:v>173</c:v>
                </c:pt>
                <c:pt idx="10">
                  <c:v>208</c:v>
                </c:pt>
                <c:pt idx="11">
                  <c:v>208</c:v>
                </c:pt>
                <c:pt idx="12">
                  <c:v>290</c:v>
                </c:pt>
                <c:pt idx="13">
                  <c:v>154</c:v>
                </c:pt>
                <c:pt idx="14">
                  <c:v>375</c:v>
                </c:pt>
                <c:pt idx="15">
                  <c:v>238</c:v>
                </c:pt>
                <c:pt idx="16">
                  <c:v>113</c:v>
                </c:pt>
                <c:pt idx="17">
                  <c:v>53</c:v>
                </c:pt>
              </c:numCache>
            </c:numRef>
          </c:val>
        </c:ser>
        <c:ser>
          <c:idx val="3"/>
          <c:order val="1"/>
          <c:tx>
            <c:strRef>
              <c:f>'May 17+ devolved nations  (2'!$C$1</c:f>
              <c:strCache>
                <c:ptCount val="1"/>
                <c:pt idx="0">
                  <c:v>Diagnosis unknown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lumMod val="6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'May 17+ devolved nations  (2'!$A$2:$A$19</c:f>
              <c:strCache>
                <c:ptCount val="18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  <c:pt idx="16">
                  <c:v>Wales</c:v>
                </c:pt>
                <c:pt idx="17">
                  <c:v>Northern Ireland</c:v>
                </c:pt>
              </c:strCache>
            </c:strRef>
          </c:cat>
          <c:val>
            <c:numRef>
              <c:f>'May 17+ devolved nations  (2'!$C$2:$C$19</c:f>
              <c:numCache>
                <c:formatCode>General</c:formatCode>
                <c:ptCount val="18"/>
                <c:pt idx="0">
                  <c:v>85</c:v>
                </c:pt>
                <c:pt idx="1">
                  <c:v>86</c:v>
                </c:pt>
                <c:pt idx="2">
                  <c:v>56</c:v>
                </c:pt>
                <c:pt idx="3">
                  <c:v>106</c:v>
                </c:pt>
                <c:pt idx="4">
                  <c:v>55</c:v>
                </c:pt>
                <c:pt idx="5">
                  <c:v>111</c:v>
                </c:pt>
                <c:pt idx="6">
                  <c:v>74</c:v>
                </c:pt>
                <c:pt idx="7">
                  <c:v>34</c:v>
                </c:pt>
                <c:pt idx="8">
                  <c:v>57</c:v>
                </c:pt>
                <c:pt idx="9">
                  <c:v>78</c:v>
                </c:pt>
                <c:pt idx="10">
                  <c:v>71</c:v>
                </c:pt>
                <c:pt idx="11">
                  <c:v>99</c:v>
                </c:pt>
                <c:pt idx="12">
                  <c:v>79</c:v>
                </c:pt>
                <c:pt idx="13">
                  <c:v>88</c:v>
                </c:pt>
                <c:pt idx="14">
                  <c:v>109</c:v>
                </c:pt>
                <c:pt idx="15">
                  <c:v>105</c:v>
                </c:pt>
                <c:pt idx="16">
                  <c:v>37</c:v>
                </c:pt>
                <c:pt idx="17">
                  <c:v>9</c:v>
                </c:pt>
              </c:numCache>
            </c:numRef>
          </c:val>
        </c:ser>
        <c:ser>
          <c:idx val="1"/>
          <c:order val="2"/>
          <c:tx>
            <c:strRef>
              <c:f>'May 17+ devolved nations  (2'!$D$1</c:f>
              <c:strCache>
                <c:ptCount val="1"/>
                <c:pt idx="0">
                  <c:v>healthy volunteer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'May 17+ devolved nations  (2'!$A$2:$A$19</c:f>
              <c:strCache>
                <c:ptCount val="18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  <c:pt idx="16">
                  <c:v>Wales</c:v>
                </c:pt>
                <c:pt idx="17">
                  <c:v>Northern Ireland</c:v>
                </c:pt>
              </c:strCache>
            </c:strRef>
          </c:cat>
          <c:val>
            <c:numRef>
              <c:f>'May 17+ devolved nations  (2'!$D$2:$D$19</c:f>
              <c:numCache>
                <c:formatCode>General</c:formatCode>
                <c:ptCount val="18"/>
                <c:pt idx="0">
                  <c:v>2078</c:v>
                </c:pt>
                <c:pt idx="1">
                  <c:v>1445</c:v>
                </c:pt>
                <c:pt idx="2">
                  <c:v>865</c:v>
                </c:pt>
                <c:pt idx="3">
                  <c:v>1572</c:v>
                </c:pt>
                <c:pt idx="4">
                  <c:v>1005</c:v>
                </c:pt>
                <c:pt idx="5">
                  <c:v>1452</c:v>
                </c:pt>
                <c:pt idx="6">
                  <c:v>1074</c:v>
                </c:pt>
                <c:pt idx="7">
                  <c:v>424</c:v>
                </c:pt>
                <c:pt idx="8">
                  <c:v>1094</c:v>
                </c:pt>
                <c:pt idx="9">
                  <c:v>1415</c:v>
                </c:pt>
                <c:pt idx="10">
                  <c:v>988</c:v>
                </c:pt>
                <c:pt idx="11">
                  <c:v>1512</c:v>
                </c:pt>
                <c:pt idx="12">
                  <c:v>1324</c:v>
                </c:pt>
                <c:pt idx="13">
                  <c:v>2027</c:v>
                </c:pt>
                <c:pt idx="14">
                  <c:v>1782</c:v>
                </c:pt>
                <c:pt idx="15">
                  <c:v>1803</c:v>
                </c:pt>
                <c:pt idx="16">
                  <c:v>797</c:v>
                </c:pt>
                <c:pt idx="17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201268752"/>
        <c:axId val="201269144"/>
      </c:barChart>
      <c:lineChart>
        <c:grouping val="standard"/>
        <c:varyColors val="0"/>
        <c:ser>
          <c:idx val="2"/>
          <c:order val="3"/>
          <c:tx>
            <c:strRef>
              <c:f>'May 17+ devolved nations  (2'!$G$1</c:f>
              <c:strCache>
                <c:ptCount val="1"/>
                <c:pt idx="0">
                  <c:v>normalised per million people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'May 17+ devolved nations  (2'!$A$2:$A$17</c:f>
              <c:strCache>
                <c:ptCount val="16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</c:strCache>
            </c:strRef>
          </c:cat>
          <c:val>
            <c:numRef>
              <c:f>'May 17+ devolved nations  (2'!$G$2:$G$19</c:f>
              <c:numCache>
                <c:formatCode>0</c:formatCode>
                <c:ptCount val="18"/>
                <c:pt idx="0">
                  <c:v>551.61919679506559</c:v>
                </c:pt>
                <c:pt idx="1">
                  <c:v>474.4326477249146</c:v>
                </c:pt>
                <c:pt idx="2">
                  <c:v>374.34409614803639</c:v>
                </c:pt>
                <c:pt idx="3">
                  <c:v>444.71669299944557</c:v>
                </c:pt>
                <c:pt idx="4">
                  <c:v>406.38521154928202</c:v>
                </c:pt>
                <c:pt idx="5">
                  <c:v>331.26186646618123</c:v>
                </c:pt>
                <c:pt idx="6">
                  <c:v>372.66289632199801</c:v>
                </c:pt>
                <c:pt idx="7">
                  <c:v>268.79659714318848</c:v>
                </c:pt>
                <c:pt idx="8">
                  <c:v>404.89567052631742</c:v>
                </c:pt>
                <c:pt idx="9">
                  <c:v>740.75523241751205</c:v>
                </c:pt>
                <c:pt idx="10">
                  <c:v>540.09260435467252</c:v>
                </c:pt>
                <c:pt idx="11">
                  <c:v>663.26779902292878</c:v>
                </c:pt>
                <c:pt idx="12">
                  <c:v>296.32694611365372</c:v>
                </c:pt>
                <c:pt idx="13">
                  <c:v>937.71180136544729</c:v>
                </c:pt>
                <c:pt idx="14">
                  <c:v>414.40346474946239</c:v>
                </c:pt>
                <c:pt idx="15">
                  <c:v>401.30151843817788</c:v>
                </c:pt>
                <c:pt idx="16">
                  <c:v>306.27425614489005</c:v>
                </c:pt>
                <c:pt idx="17">
                  <c:v>146.15593588698724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68752"/>
        <c:axId val="201269144"/>
      </c:lineChart>
      <c:catAx>
        <c:axId val="2012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69144"/>
        <c:crosses val="autoZero"/>
        <c:auto val="1"/>
        <c:lblAlgn val="ctr"/>
        <c:lblOffset val="100"/>
        <c:noMultiLvlLbl val="0"/>
      </c:catAx>
      <c:valAx>
        <c:axId val="20126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Number of JDR registration</a:t>
                </a:r>
              </a:p>
            </c:rich>
          </c:tx>
          <c:layout>
            <c:manualLayout>
              <c:xMode val="edge"/>
              <c:yMode val="edge"/>
              <c:x val="8.2785386423853396E-3"/>
              <c:y val="0.12722395549612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687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30483689538805"/>
          <c:y val="3.2406512206619907E-2"/>
          <c:w val="0.59820665273983609"/>
          <c:h val="4.2993952672033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582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45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27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265002"/>
              </p:ext>
            </p:extLst>
          </p:nvPr>
        </p:nvGraphicFramePr>
        <p:xfrm>
          <a:off x="970107" y="607725"/>
          <a:ext cx="9901093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0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511"/>
              </p:ext>
            </p:extLst>
          </p:nvPr>
        </p:nvGraphicFramePr>
        <p:xfrm>
          <a:off x="1089891" y="858982"/>
          <a:ext cx="9310709" cy="385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1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865742"/>
              </p:ext>
            </p:extLst>
          </p:nvPr>
        </p:nvGraphicFramePr>
        <p:xfrm>
          <a:off x="2004292" y="611474"/>
          <a:ext cx="79248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1581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                                  Number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of volunteers on JDR by region by dementia patient or healthy</a:t>
            </a:r>
            <a:br>
              <a:rPr lang="en-GB" sz="1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GB" sz="1400" b="1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                                 volunteer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and normalised for population (per million). Data cut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02May17</a:t>
            </a:r>
            <a:endParaRPr lang="en-GB" sz="14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76454"/>
              </p:ext>
            </p:extLst>
          </p:nvPr>
        </p:nvGraphicFramePr>
        <p:xfrm>
          <a:off x="759125" y="1751162"/>
          <a:ext cx="10221295" cy="454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73223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              Number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of volunteers on JDR by region by dementia patient, or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healthy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volunteer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and normalised for population (per million).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Data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cut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02May17(including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devolved nations)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574557"/>
              </p:ext>
            </p:extLst>
          </p:nvPr>
        </p:nvGraphicFramePr>
        <p:xfrm>
          <a:off x="838200" y="1541418"/>
          <a:ext cx="11201400" cy="471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KEYPADS" val="1,2,3,4,5,6,7,8,9,10,11,12,13,14,15,16,17,18,19,20"/>
</p:tagLst>
</file>

<file path=ppt/theme/theme1.xml><?xml version="1.0" encoding="utf-8"?>
<a:theme xmlns:a="http://schemas.openxmlformats.org/drawingml/2006/main" name="Office Theme">
  <a:themeElements>
    <a:clrScheme name="JDR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A00054"/>
      </a:accent1>
      <a:accent2>
        <a:srgbClr val="EE81BD"/>
      </a:accent2>
      <a:accent3>
        <a:srgbClr val="4EA6DC"/>
      </a:accent3>
      <a:accent4>
        <a:srgbClr val="4775E7"/>
      </a:accent4>
      <a:accent5>
        <a:srgbClr val="B8A9EC"/>
      </a:accent5>
      <a:accent6>
        <a:srgbClr val="7030A0"/>
      </a:accent6>
      <a:hlink>
        <a:srgbClr val="08BCB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73</Words>
  <Application>Microsoft Office PowerPoint</Application>
  <PresentationFormat>Widescreen</PresentationFormat>
  <Paragraphs>10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                                       Number of volunteers on JDR by region by dementia patient or healthy                                       volunteer and normalised for population (per million). Data cut 02May17</vt:lpstr>
      <vt:lpstr>                                       Number of volunteers on JDR by region by dementia patient, or healthy                    volunteer and normalised for population (per million). Data cut 02May17(including devolved nations)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of volunteers on JDR by region by dementia patient or healthy volunteer and normalised for population (per million). Data cut 03 January 17</dc:title>
  <dc:creator>Clare Shaw</dc:creator>
  <cp:lastModifiedBy>medloan</cp:lastModifiedBy>
  <cp:revision>14</cp:revision>
  <dcterms:modified xsi:type="dcterms:W3CDTF">2017-05-11T10:27:09Z</dcterms:modified>
</cp:coreProperties>
</file>