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60" r:id="rId2"/>
    <p:sldId id="261" r:id="rId3"/>
    <p:sldId id="263" r:id="rId4"/>
    <p:sldId id="259" r:id="rId5"/>
    <p:sldId id="257" r:id="rId6"/>
    <p:sldId id="264" r:id="rId7"/>
  </p:sldIdLst>
  <p:sldSz cx="12192000" cy="6858000"/>
  <p:notesSz cx="6858000" cy="9144000"/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'Vol reg across uk 07 July'!$C$3</c:f>
              <c:strCache>
                <c:ptCount val="1"/>
                <c:pt idx="0">
                  <c:v>03-07-2017 Accepted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'Vol reg across uk 07 July'!$B$4:$B$35</c:f>
              <c:strCache>
                <c:ptCount val="32"/>
                <c:pt idx="0">
                  <c:v>East Midlands</c:v>
                </c:pt>
                <c:pt idx="1">
                  <c:v>Yorkshire and Humberside</c:v>
                </c:pt>
                <c:pt idx="2">
                  <c:v>West of England</c:v>
                </c:pt>
                <c:pt idx="3">
                  <c:v>Kent, Surrey and Sussex</c:v>
                </c:pt>
                <c:pt idx="4">
                  <c:v>North Thames</c:v>
                </c:pt>
                <c:pt idx="5">
                  <c:v>Eastern</c:v>
                </c:pt>
                <c:pt idx="6">
                  <c:v>Wessex</c:v>
                </c:pt>
                <c:pt idx="7">
                  <c:v>West Midlands</c:v>
                </c:pt>
                <c:pt idx="8">
                  <c:v>South West Peninsula</c:v>
                </c:pt>
                <c:pt idx="9">
                  <c:v>North West Coast</c:v>
                </c:pt>
                <c:pt idx="10">
                  <c:v>South London</c:v>
                </c:pt>
                <c:pt idx="11">
                  <c:v>North East and North Cumbria</c:v>
                </c:pt>
                <c:pt idx="12">
                  <c:v>Thames Valley and South Midlands</c:v>
                </c:pt>
                <c:pt idx="13">
                  <c:v>Greater Manchester</c:v>
                </c:pt>
                <c:pt idx="14">
                  <c:v>Wales</c:v>
                </c:pt>
                <c:pt idx="15">
                  <c:v>North West London</c:v>
                </c:pt>
                <c:pt idx="16">
                  <c:v>Lothian</c:v>
                </c:pt>
                <c:pt idx="17">
                  <c:v>Greater Glasgow &amp; Clyde</c:v>
                </c:pt>
                <c:pt idx="18">
                  <c:v>Northern Ireland</c:v>
                </c:pt>
                <c:pt idx="19">
                  <c:v>Grampian</c:v>
                </c:pt>
                <c:pt idx="20">
                  <c:v>Tayside</c:v>
                </c:pt>
                <c:pt idx="21">
                  <c:v>Lanarkshire</c:v>
                </c:pt>
                <c:pt idx="22">
                  <c:v>Fife</c:v>
                </c:pt>
                <c:pt idx="23">
                  <c:v>Highlands</c:v>
                </c:pt>
                <c:pt idx="24">
                  <c:v>Ayrshire &amp; Arran</c:v>
                </c:pt>
                <c:pt idx="25">
                  <c:v>Forth Valley</c:v>
                </c:pt>
                <c:pt idx="26">
                  <c:v>Borders</c:v>
                </c:pt>
                <c:pt idx="27">
                  <c:v>Dumfries and Galloway</c:v>
                </c:pt>
                <c:pt idx="28">
                  <c:v>Western Isles</c:v>
                </c:pt>
                <c:pt idx="29">
                  <c:v>Isle of Man</c:v>
                </c:pt>
                <c:pt idx="30">
                  <c:v>Shetland</c:v>
                </c:pt>
                <c:pt idx="31">
                  <c:v>Orkney</c:v>
                </c:pt>
              </c:strCache>
            </c:strRef>
          </c:cat>
          <c:val>
            <c:numRef>
              <c:f>'Vol reg across uk 07 July'!$C$4:$C$35</c:f>
              <c:numCache>
                <c:formatCode>General</c:formatCode>
                <c:ptCount val="32"/>
                <c:pt idx="0">
                  <c:v>2555</c:v>
                </c:pt>
                <c:pt idx="1">
                  <c:v>2364</c:v>
                </c:pt>
                <c:pt idx="2">
                  <c:v>2310</c:v>
                </c:pt>
                <c:pt idx="3">
                  <c:v>2081</c:v>
                </c:pt>
                <c:pt idx="4">
                  <c:v>1885</c:v>
                </c:pt>
                <c:pt idx="5">
                  <c:v>1858</c:v>
                </c:pt>
                <c:pt idx="6">
                  <c:v>1850</c:v>
                </c:pt>
                <c:pt idx="7">
                  <c:v>1739</c:v>
                </c:pt>
                <c:pt idx="8">
                  <c:v>1713</c:v>
                </c:pt>
                <c:pt idx="9">
                  <c:v>1417</c:v>
                </c:pt>
                <c:pt idx="10">
                  <c:v>1333</c:v>
                </c:pt>
                <c:pt idx="11">
                  <c:v>1313</c:v>
                </c:pt>
                <c:pt idx="12">
                  <c:v>1301</c:v>
                </c:pt>
                <c:pt idx="13">
                  <c:v>1150</c:v>
                </c:pt>
                <c:pt idx="14">
                  <c:v>977</c:v>
                </c:pt>
                <c:pt idx="15">
                  <c:v>559</c:v>
                </c:pt>
                <c:pt idx="16">
                  <c:v>497</c:v>
                </c:pt>
                <c:pt idx="17">
                  <c:v>309</c:v>
                </c:pt>
                <c:pt idx="18">
                  <c:v>275</c:v>
                </c:pt>
                <c:pt idx="19">
                  <c:v>260</c:v>
                </c:pt>
                <c:pt idx="20">
                  <c:v>244</c:v>
                </c:pt>
                <c:pt idx="21">
                  <c:v>181</c:v>
                </c:pt>
                <c:pt idx="22">
                  <c:v>175</c:v>
                </c:pt>
                <c:pt idx="23">
                  <c:v>143</c:v>
                </c:pt>
                <c:pt idx="24">
                  <c:v>129</c:v>
                </c:pt>
                <c:pt idx="25">
                  <c:v>93</c:v>
                </c:pt>
                <c:pt idx="26">
                  <c:v>85</c:v>
                </c:pt>
                <c:pt idx="27">
                  <c:v>64</c:v>
                </c:pt>
                <c:pt idx="28">
                  <c:v>13</c:v>
                </c:pt>
                <c:pt idx="29">
                  <c:v>8</c:v>
                </c:pt>
                <c:pt idx="30">
                  <c:v>8</c:v>
                </c:pt>
                <c:pt idx="3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356848"/>
        <c:axId val="295357240"/>
      </c:barChart>
      <c:catAx>
        <c:axId val="29535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357240"/>
        <c:crosses val="autoZero"/>
        <c:auto val="1"/>
        <c:lblAlgn val="ctr"/>
        <c:lblOffset val="100"/>
        <c:noMultiLvlLbl val="0"/>
      </c:catAx>
      <c:valAx>
        <c:axId val="295357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35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060196350660141"/>
          <c:y val="0.24272380140880986"/>
          <c:w val="0.59686414346354277"/>
          <c:h val="0.679266061070315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'Vol diag across uk 03 July'!$C$3</c:f>
              <c:strCache>
                <c:ptCount val="1"/>
                <c:pt idx="0">
                  <c:v>Volunteers 03-07-2017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'Vol diag across uk 03 July'!$B$4:$B$15</c:f>
              <c:strCache>
                <c:ptCount val="12"/>
                <c:pt idx="0">
                  <c:v>Dementia in Huntington's Disease</c:v>
                </c:pt>
                <c:pt idx="1">
                  <c:v>Alcohol related Dementia (including Wernicke- Korsakoff Syndrome)</c:v>
                </c:pt>
                <c:pt idx="2">
                  <c:v>Dementia in Parkinson's Disease</c:v>
                </c:pt>
                <c:pt idx="3">
                  <c:v>Other Dementias</c:v>
                </c:pt>
                <c:pt idx="4">
                  <c:v>Dementia With Lewy Bodies</c:v>
                </c:pt>
                <c:pt idx="5">
                  <c:v>Frontotemporal Dementia (FTD)</c:v>
                </c:pt>
                <c:pt idx="6">
                  <c:v>Mixed Dementia</c:v>
                </c:pt>
                <c:pt idx="7">
                  <c:v>Mild Cognitive Impairment (MCI)</c:v>
                </c:pt>
                <c:pt idx="8">
                  <c:v>Vascular Dementia</c:v>
                </c:pt>
                <c:pt idx="9">
                  <c:v>I am not aware of a specific diagnosis</c:v>
                </c:pt>
                <c:pt idx="10">
                  <c:v>Alzheimer's Disease</c:v>
                </c:pt>
                <c:pt idx="11">
                  <c:v>Healthy</c:v>
                </c:pt>
              </c:strCache>
            </c:strRef>
          </c:cat>
          <c:val>
            <c:numRef>
              <c:f>'Vol diag across uk 03 July'!$C$4:$C$15</c:f>
              <c:numCache>
                <c:formatCode>General</c:formatCode>
                <c:ptCount val="12"/>
                <c:pt idx="0">
                  <c:v>3</c:v>
                </c:pt>
                <c:pt idx="1">
                  <c:v>19</c:v>
                </c:pt>
                <c:pt idx="2">
                  <c:v>68</c:v>
                </c:pt>
                <c:pt idx="3">
                  <c:v>112</c:v>
                </c:pt>
                <c:pt idx="4">
                  <c:v>171</c:v>
                </c:pt>
                <c:pt idx="5">
                  <c:v>189</c:v>
                </c:pt>
                <c:pt idx="6">
                  <c:v>435</c:v>
                </c:pt>
                <c:pt idx="7">
                  <c:v>478</c:v>
                </c:pt>
                <c:pt idx="8">
                  <c:v>812</c:v>
                </c:pt>
                <c:pt idx="9">
                  <c:v>1380</c:v>
                </c:pt>
                <c:pt idx="10">
                  <c:v>2572</c:v>
                </c:pt>
                <c:pt idx="11">
                  <c:v>23891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6130096"/>
        <c:axId val="356130488"/>
      </c:barChart>
      <c:catAx>
        <c:axId val="35613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30488"/>
        <c:crosses val="autoZero"/>
        <c:auto val="1"/>
        <c:lblAlgn val="ctr"/>
        <c:lblOffset val="100"/>
        <c:noMultiLvlLbl val="0"/>
      </c:catAx>
      <c:valAx>
        <c:axId val="356130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3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Volunteer Heard about Join Dementia Research</a:t>
            </a:r>
          </a:p>
          <a:p>
            <a:pPr>
              <a:defRPr/>
            </a:pPr>
            <a:r>
              <a:rPr lang="en-US"/>
              <a:t>(cummulative up to 03 July 2017)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606518848363005"/>
          <c:y val="0.16525445268246575"/>
          <c:w val="0.3124972994701864"/>
          <c:h val="0.65768888378003842"/>
        </c:manualLayout>
      </c:layout>
      <c:pieChart>
        <c:varyColors val="1"/>
        <c:ser>
          <c:idx val="0"/>
          <c:order val="0"/>
          <c:tx>
            <c:strRef>
              <c:f>'How vol heard about JDR 03 July'!$C$3</c:f>
              <c:strCache>
                <c:ptCount val="1"/>
                <c:pt idx="0">
                  <c:v>03/07/2017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'How vol heard about JDR 03 July'!$B$4:$B$13</c:f>
              <c:strCache>
                <c:ptCount val="10"/>
                <c:pt idx="0">
                  <c:v>Dementia Friends</c:v>
                </c:pt>
                <c:pt idx="1">
                  <c:v>Exhibition / Event</c:v>
                </c:pt>
                <c:pt idx="2">
                  <c:v>News item</c:v>
                </c:pt>
                <c:pt idx="3">
                  <c:v>Other</c:v>
                </c:pt>
                <c:pt idx="4">
                  <c:v>Other charity</c:v>
                </c:pt>
                <c:pt idx="5">
                  <c:v>Pharmacy</c:v>
                </c:pt>
                <c:pt idx="6">
                  <c:v>Poster / leaflet</c:v>
                </c:pt>
                <c:pt idx="7">
                  <c:v>Referral from a friend</c:v>
                </c:pt>
                <c:pt idx="8">
                  <c:v>Search engine</c:v>
                </c:pt>
                <c:pt idx="9">
                  <c:v>Social Media</c:v>
                </c:pt>
              </c:strCache>
            </c:strRef>
          </c:cat>
          <c:val>
            <c:numRef>
              <c:f>'How vol heard about JDR 03 July'!$C$4:$C$13</c:f>
              <c:numCache>
                <c:formatCode>General</c:formatCode>
                <c:ptCount val="10"/>
                <c:pt idx="0">
                  <c:v>775</c:v>
                </c:pt>
                <c:pt idx="1">
                  <c:v>1401</c:v>
                </c:pt>
                <c:pt idx="2">
                  <c:v>6484</c:v>
                </c:pt>
                <c:pt idx="3">
                  <c:v>2671</c:v>
                </c:pt>
                <c:pt idx="4">
                  <c:v>506</c:v>
                </c:pt>
                <c:pt idx="5">
                  <c:v>43</c:v>
                </c:pt>
                <c:pt idx="6">
                  <c:v>2282</c:v>
                </c:pt>
                <c:pt idx="7">
                  <c:v>1713</c:v>
                </c:pt>
                <c:pt idx="8">
                  <c:v>2247</c:v>
                </c:pt>
                <c:pt idx="9">
                  <c:v>1266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709325874428842E-2"/>
          <c:y val="0.11358743476175323"/>
          <c:w val="0.88936506279148808"/>
          <c:h val="0.68712444018362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'july 17'!$B$1</c:f>
              <c:strCache>
                <c:ptCount val="1"/>
                <c:pt idx="0">
                  <c:v>dementia diagnosis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'july 17'!$A$2:$A$20</c:f>
              <c:strCache>
                <c:ptCount val="15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</c:strCache>
            </c:strRef>
          </c:cat>
          <c:val>
            <c:numRef>
              <c:f>'july 17'!$B$2:$B$16</c:f>
              <c:numCache>
                <c:formatCode>General</c:formatCode>
                <c:ptCount val="15"/>
                <c:pt idx="0">
                  <c:v>318</c:v>
                </c:pt>
                <c:pt idx="1">
                  <c:v>281</c:v>
                </c:pt>
                <c:pt idx="2">
                  <c:v>203</c:v>
                </c:pt>
                <c:pt idx="3">
                  <c:v>362</c:v>
                </c:pt>
                <c:pt idx="4">
                  <c:v>222</c:v>
                </c:pt>
                <c:pt idx="5">
                  <c:v>288</c:v>
                </c:pt>
                <c:pt idx="6">
                  <c:v>243</c:v>
                </c:pt>
                <c:pt idx="7">
                  <c:v>91</c:v>
                </c:pt>
                <c:pt idx="8">
                  <c:v>148</c:v>
                </c:pt>
                <c:pt idx="9">
                  <c:v>183</c:v>
                </c:pt>
                <c:pt idx="10">
                  <c:v>211</c:v>
                </c:pt>
                <c:pt idx="11">
                  <c:v>214</c:v>
                </c:pt>
                <c:pt idx="12">
                  <c:v>298</c:v>
                </c:pt>
                <c:pt idx="13">
                  <c:v>159</c:v>
                </c:pt>
                <c:pt idx="14">
                  <c:v>398</c:v>
                </c:pt>
              </c:numCache>
            </c:numRef>
          </c:val>
        </c:ser>
        <c:ser>
          <c:idx val="3"/>
          <c:order val="1"/>
          <c:tx>
            <c:strRef>
              <c:f>'july 17'!$C$1</c:f>
              <c:strCache>
                <c:ptCount val="1"/>
                <c:pt idx="0">
                  <c:v>Diagnosis unknown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'july 17'!$C$2:$C$16</c:f>
              <c:numCache>
                <c:formatCode>General</c:formatCode>
                <c:ptCount val="15"/>
                <c:pt idx="0">
                  <c:v>91</c:v>
                </c:pt>
                <c:pt idx="1">
                  <c:v>86</c:v>
                </c:pt>
                <c:pt idx="2">
                  <c:v>60</c:v>
                </c:pt>
                <c:pt idx="3">
                  <c:v>109</c:v>
                </c:pt>
                <c:pt idx="4">
                  <c:v>56</c:v>
                </c:pt>
                <c:pt idx="5">
                  <c:v>114</c:v>
                </c:pt>
                <c:pt idx="6">
                  <c:v>76</c:v>
                </c:pt>
                <c:pt idx="7">
                  <c:v>35</c:v>
                </c:pt>
                <c:pt idx="8">
                  <c:v>57</c:v>
                </c:pt>
                <c:pt idx="9">
                  <c:v>79</c:v>
                </c:pt>
                <c:pt idx="10">
                  <c:v>72</c:v>
                </c:pt>
                <c:pt idx="11">
                  <c:v>100</c:v>
                </c:pt>
                <c:pt idx="12">
                  <c:v>83</c:v>
                </c:pt>
                <c:pt idx="13">
                  <c:v>89</c:v>
                </c:pt>
                <c:pt idx="14">
                  <c:v>114</c:v>
                </c:pt>
              </c:numCache>
            </c:numRef>
          </c:val>
        </c:ser>
        <c:ser>
          <c:idx val="1"/>
          <c:order val="2"/>
          <c:tx>
            <c:strRef>
              <c:f>'july 17'!$D$1</c:f>
              <c:strCache>
                <c:ptCount val="1"/>
                <c:pt idx="0">
                  <c:v>healthy volunteer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'july 17'!$A$2:$A$20</c:f>
              <c:strCache>
                <c:ptCount val="15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</c:strCache>
            </c:strRef>
          </c:cat>
          <c:val>
            <c:numRef>
              <c:f>'july 17'!$D$2:$D$16</c:f>
              <c:numCache>
                <c:formatCode>General</c:formatCode>
                <c:ptCount val="15"/>
                <c:pt idx="0">
                  <c:v>2160</c:v>
                </c:pt>
                <c:pt idx="1">
                  <c:v>1511</c:v>
                </c:pt>
                <c:pt idx="2">
                  <c:v>892</c:v>
                </c:pt>
                <c:pt idx="3">
                  <c:v>1625</c:v>
                </c:pt>
                <c:pt idx="4">
                  <c:v>1037</c:v>
                </c:pt>
                <c:pt idx="5">
                  <c:v>1496</c:v>
                </c:pt>
                <c:pt idx="6">
                  <c:v>1106</c:v>
                </c:pt>
                <c:pt idx="7">
                  <c:v>436</c:v>
                </c:pt>
                <c:pt idx="8">
                  <c:v>1136</c:v>
                </c:pt>
                <c:pt idx="9">
                  <c:v>1458</c:v>
                </c:pt>
                <c:pt idx="10">
                  <c:v>1024</c:v>
                </c:pt>
                <c:pt idx="11">
                  <c:v>1541</c:v>
                </c:pt>
                <c:pt idx="12">
                  <c:v>1371</c:v>
                </c:pt>
                <c:pt idx="13">
                  <c:v>2067</c:v>
                </c:pt>
                <c:pt idx="14">
                  <c:v>1865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767584"/>
        <c:axId val="356767976"/>
      </c:barChart>
      <c:lineChart>
        <c:grouping val="standard"/>
        <c:varyColors val="0"/>
        <c:ser>
          <c:idx val="2"/>
          <c:order val="3"/>
          <c:tx>
            <c:strRef>
              <c:f>'july 17'!$G$1</c:f>
              <c:strCache>
                <c:ptCount val="1"/>
                <c:pt idx="0">
                  <c:v>normalised per million people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'july 17'!$A$2:$A$16</c:f>
              <c:strCache>
                <c:ptCount val="15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</c:strCache>
            </c:strRef>
          </c:cat>
          <c:val>
            <c:numRef>
              <c:f>'july 17'!$G$2:$G$16</c:f>
              <c:numCache>
                <c:formatCode>0</c:formatCode>
                <c:ptCount val="15"/>
                <c:pt idx="0">
                  <c:v>569.22031440725652</c:v>
                </c:pt>
                <c:pt idx="1">
                  <c:v>490.62880691248444</c:v>
                </c:pt>
                <c:pt idx="2">
                  <c:v>386.82270860293704</c:v>
                </c:pt>
                <c:pt idx="3">
                  <c:v>457.56219767822114</c:v>
                </c:pt>
                <c:pt idx="4">
                  <c:v>420.30598915258963</c:v>
                </c:pt>
                <c:pt idx="5">
                  <c:v>336.55853822235741</c:v>
                </c:pt>
                <c:pt idx="6">
                  <c:v>382.74021581713561</c:v>
                </c:pt>
                <c:pt idx="7">
                  <c:v>272.79884822578816</c:v>
                </c:pt>
                <c:pt idx="8">
                  <c:v>414.01679963470195</c:v>
                </c:pt>
                <c:pt idx="9">
                  <c:v>758.95299786434157</c:v>
                </c:pt>
                <c:pt idx="10">
                  <c:v>552.7273096347094</c:v>
                </c:pt>
                <c:pt idx="11">
                  <c:v>671.4820314304269</c:v>
                </c:pt>
                <c:pt idx="12">
                  <c:v>304.64267083985391</c:v>
                </c:pt>
                <c:pt idx="13">
                  <c:v>946.89571590019921</c:v>
                </c:pt>
                <c:pt idx="14">
                  <c:v>432.25624484797652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767584"/>
        <c:axId val="356767976"/>
      </c:lineChart>
      <c:catAx>
        <c:axId val="35676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767976"/>
        <c:crosses val="autoZero"/>
        <c:auto val="1"/>
        <c:lblAlgn val="ctr"/>
        <c:lblOffset val="100"/>
        <c:noMultiLvlLbl val="0"/>
      </c:catAx>
      <c:valAx>
        <c:axId val="35676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JDR registration</a:t>
                </a:r>
              </a:p>
            </c:rich>
          </c:tx>
          <c:layout>
            <c:manualLayout>
              <c:xMode val="edge"/>
              <c:yMode val="edge"/>
              <c:x val="3.0783593548466353E-3"/>
              <c:y val="0.140810973696222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7675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241638064472717E-2"/>
          <c:y val="0.1203077745498841"/>
          <c:w val="0.93641648159364699"/>
          <c:h val="0.673175151937393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'July 17+ devolved nations  ( (2'!$B$1</c:f>
              <c:strCache>
                <c:ptCount val="1"/>
                <c:pt idx="0">
                  <c:v>dementia diagnosis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'July 17+ devolved nations  ( (2'!$A$2:$A$19</c:f>
              <c:strCache>
                <c:ptCount val="18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  <c:pt idx="15">
                  <c:v>Scotland</c:v>
                </c:pt>
                <c:pt idx="16">
                  <c:v>Wales</c:v>
                </c:pt>
                <c:pt idx="17">
                  <c:v>Northern Ireland</c:v>
                </c:pt>
              </c:strCache>
            </c:strRef>
          </c:cat>
          <c:val>
            <c:numRef>
              <c:f>'July 17+ devolved nations  ( (2'!$B$2:$B$19</c:f>
              <c:numCache>
                <c:formatCode>General</c:formatCode>
                <c:ptCount val="18"/>
                <c:pt idx="0">
                  <c:v>318</c:v>
                </c:pt>
                <c:pt idx="1">
                  <c:v>281</c:v>
                </c:pt>
                <c:pt idx="2">
                  <c:v>203</c:v>
                </c:pt>
                <c:pt idx="3">
                  <c:v>362</c:v>
                </c:pt>
                <c:pt idx="4">
                  <c:v>222</c:v>
                </c:pt>
                <c:pt idx="5">
                  <c:v>288</c:v>
                </c:pt>
                <c:pt idx="6">
                  <c:v>243</c:v>
                </c:pt>
                <c:pt idx="7">
                  <c:v>91</c:v>
                </c:pt>
                <c:pt idx="8">
                  <c:v>148</c:v>
                </c:pt>
                <c:pt idx="9">
                  <c:v>183</c:v>
                </c:pt>
                <c:pt idx="10">
                  <c:v>211</c:v>
                </c:pt>
                <c:pt idx="11">
                  <c:v>214</c:v>
                </c:pt>
                <c:pt idx="12">
                  <c:v>298</c:v>
                </c:pt>
                <c:pt idx="13">
                  <c:v>159</c:v>
                </c:pt>
                <c:pt idx="14">
                  <c:v>398</c:v>
                </c:pt>
                <c:pt idx="15">
                  <c:v>254</c:v>
                </c:pt>
                <c:pt idx="16">
                  <c:v>117</c:v>
                </c:pt>
                <c:pt idx="17">
                  <c:v>53</c:v>
                </c:pt>
              </c:numCache>
            </c:numRef>
          </c:val>
        </c:ser>
        <c:ser>
          <c:idx val="3"/>
          <c:order val="1"/>
          <c:tx>
            <c:strRef>
              <c:f>'July 17+ devolved nations  ( (2'!$C$1</c:f>
              <c:strCache>
                <c:ptCount val="1"/>
                <c:pt idx="0">
                  <c:v>Diagnosis unknown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'July 17+ devolved nations  ( (2'!$A$2:$A$19</c:f>
              <c:strCache>
                <c:ptCount val="18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  <c:pt idx="15">
                  <c:v>Scotland</c:v>
                </c:pt>
                <c:pt idx="16">
                  <c:v>Wales</c:v>
                </c:pt>
                <c:pt idx="17">
                  <c:v>Northern Ireland</c:v>
                </c:pt>
              </c:strCache>
            </c:strRef>
          </c:cat>
          <c:val>
            <c:numRef>
              <c:f>'July 17+ devolved nations  ( (2'!$C$2:$C$19</c:f>
              <c:numCache>
                <c:formatCode>General</c:formatCode>
                <c:ptCount val="18"/>
                <c:pt idx="0">
                  <c:v>91</c:v>
                </c:pt>
                <c:pt idx="1">
                  <c:v>86</c:v>
                </c:pt>
                <c:pt idx="2">
                  <c:v>60</c:v>
                </c:pt>
                <c:pt idx="3">
                  <c:v>109</c:v>
                </c:pt>
                <c:pt idx="4">
                  <c:v>56</c:v>
                </c:pt>
                <c:pt idx="5">
                  <c:v>114</c:v>
                </c:pt>
                <c:pt idx="6">
                  <c:v>76</c:v>
                </c:pt>
                <c:pt idx="7">
                  <c:v>35</c:v>
                </c:pt>
                <c:pt idx="8">
                  <c:v>57</c:v>
                </c:pt>
                <c:pt idx="9">
                  <c:v>79</c:v>
                </c:pt>
                <c:pt idx="10">
                  <c:v>72</c:v>
                </c:pt>
                <c:pt idx="11">
                  <c:v>100</c:v>
                </c:pt>
                <c:pt idx="12">
                  <c:v>83</c:v>
                </c:pt>
                <c:pt idx="13">
                  <c:v>89</c:v>
                </c:pt>
                <c:pt idx="14">
                  <c:v>114</c:v>
                </c:pt>
                <c:pt idx="15">
                  <c:v>108</c:v>
                </c:pt>
                <c:pt idx="16">
                  <c:v>40</c:v>
                </c:pt>
                <c:pt idx="17">
                  <c:v>9</c:v>
                </c:pt>
              </c:numCache>
            </c:numRef>
          </c:val>
        </c:ser>
        <c:ser>
          <c:idx val="1"/>
          <c:order val="2"/>
          <c:tx>
            <c:strRef>
              <c:f>'July 17+ devolved nations  ( (2'!$D$1</c:f>
              <c:strCache>
                <c:ptCount val="1"/>
                <c:pt idx="0">
                  <c:v>healthy volunteer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'July 17+ devolved nations  ( (2'!$A$2:$A$19</c:f>
              <c:strCache>
                <c:ptCount val="18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  <c:pt idx="15">
                  <c:v>Scotland</c:v>
                </c:pt>
                <c:pt idx="16">
                  <c:v>Wales</c:v>
                </c:pt>
                <c:pt idx="17">
                  <c:v>Northern Ireland</c:v>
                </c:pt>
              </c:strCache>
            </c:strRef>
          </c:cat>
          <c:val>
            <c:numRef>
              <c:f>'July 17+ devolved nations  ( (2'!$D$2:$D$19</c:f>
              <c:numCache>
                <c:formatCode>General</c:formatCode>
                <c:ptCount val="18"/>
                <c:pt idx="0">
                  <c:v>2160</c:v>
                </c:pt>
                <c:pt idx="1">
                  <c:v>1511</c:v>
                </c:pt>
                <c:pt idx="2">
                  <c:v>892</c:v>
                </c:pt>
                <c:pt idx="3">
                  <c:v>1625</c:v>
                </c:pt>
                <c:pt idx="4">
                  <c:v>1037</c:v>
                </c:pt>
                <c:pt idx="5">
                  <c:v>1496</c:v>
                </c:pt>
                <c:pt idx="6">
                  <c:v>1106</c:v>
                </c:pt>
                <c:pt idx="7">
                  <c:v>436</c:v>
                </c:pt>
                <c:pt idx="8">
                  <c:v>1136</c:v>
                </c:pt>
                <c:pt idx="9">
                  <c:v>1458</c:v>
                </c:pt>
                <c:pt idx="10">
                  <c:v>1024</c:v>
                </c:pt>
                <c:pt idx="11">
                  <c:v>1541</c:v>
                </c:pt>
                <c:pt idx="12">
                  <c:v>1371</c:v>
                </c:pt>
                <c:pt idx="13">
                  <c:v>2067</c:v>
                </c:pt>
                <c:pt idx="14">
                  <c:v>1865</c:v>
                </c:pt>
                <c:pt idx="15">
                  <c:v>1854</c:v>
                </c:pt>
                <c:pt idx="16">
                  <c:v>822</c:v>
                </c:pt>
                <c:pt idx="17">
                  <c:v>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356768760"/>
        <c:axId val="356769152"/>
      </c:barChart>
      <c:lineChart>
        <c:grouping val="standard"/>
        <c:varyColors val="0"/>
        <c:ser>
          <c:idx val="2"/>
          <c:order val="3"/>
          <c:tx>
            <c:strRef>
              <c:f>'July 17+ devolved nations  ( (2'!$G$1</c:f>
              <c:strCache>
                <c:ptCount val="1"/>
                <c:pt idx="0">
                  <c:v>normalised per million people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'July 17+ devolved nations  ( (2'!$A$2:$A$17</c:f>
              <c:strCache>
                <c:ptCount val="16"/>
                <c:pt idx="0">
                  <c:v>East Midlands</c:v>
                </c:pt>
                <c:pt idx="1">
                  <c:v>Eastern</c:v>
                </c:pt>
                <c:pt idx="2">
                  <c:v>Greater Manchester</c:v>
                </c:pt>
                <c:pt idx="3">
                  <c:v>Kent, Surrey and Sussex</c:v>
                </c:pt>
                <c:pt idx="4">
                  <c:v>North East and North Cumbria</c:v>
                </c:pt>
                <c:pt idx="5">
                  <c:v>North Thames</c:v>
                </c:pt>
                <c:pt idx="6">
                  <c:v>North West Coast</c:v>
                </c:pt>
                <c:pt idx="7">
                  <c:v>North West London</c:v>
                </c:pt>
                <c:pt idx="8">
                  <c:v>South London</c:v>
                </c:pt>
                <c:pt idx="9">
                  <c:v>South West Peninsula</c:v>
                </c:pt>
                <c:pt idx="10">
                  <c:v>Thames valley and south Midlands</c:v>
                </c:pt>
                <c:pt idx="11">
                  <c:v>Wessex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Yorkshire and Humber</c:v>
                </c:pt>
                <c:pt idx="15">
                  <c:v>Scotland</c:v>
                </c:pt>
              </c:strCache>
            </c:strRef>
          </c:cat>
          <c:val>
            <c:numRef>
              <c:f>'July 17+ devolved nations  ( (2'!$G$2:$G$19</c:f>
              <c:numCache>
                <c:formatCode>0</c:formatCode>
                <c:ptCount val="18"/>
                <c:pt idx="0">
                  <c:v>569.22031440725652</c:v>
                </c:pt>
                <c:pt idx="1">
                  <c:v>490.62880691248444</c:v>
                </c:pt>
                <c:pt idx="2">
                  <c:v>386.82270860293704</c:v>
                </c:pt>
                <c:pt idx="3">
                  <c:v>457.56219767822114</c:v>
                </c:pt>
                <c:pt idx="4">
                  <c:v>420.30598915258963</c:v>
                </c:pt>
                <c:pt idx="5">
                  <c:v>336.55853822235741</c:v>
                </c:pt>
                <c:pt idx="6">
                  <c:v>382.74021581713561</c:v>
                </c:pt>
                <c:pt idx="7">
                  <c:v>272.79884822578816</c:v>
                </c:pt>
                <c:pt idx="8">
                  <c:v>414.01679963470195</c:v>
                </c:pt>
                <c:pt idx="9">
                  <c:v>758.95299786434157</c:v>
                </c:pt>
                <c:pt idx="10">
                  <c:v>552.7273096347094</c:v>
                </c:pt>
                <c:pt idx="11">
                  <c:v>671.4820314304269</c:v>
                </c:pt>
                <c:pt idx="12">
                  <c:v>304.64267083985391</c:v>
                </c:pt>
                <c:pt idx="13">
                  <c:v>946.89571590019921</c:v>
                </c:pt>
                <c:pt idx="14">
                  <c:v>432.25624484797652</c:v>
                </c:pt>
                <c:pt idx="15">
                  <c:v>412.43253303554809</c:v>
                </c:pt>
                <c:pt idx="16">
                  <c:v>315.89816398309188</c:v>
                </c:pt>
                <c:pt idx="17">
                  <c:v>148.52019874702961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768760"/>
        <c:axId val="356769152"/>
      </c:lineChart>
      <c:catAx>
        <c:axId val="35676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769152"/>
        <c:crosses val="autoZero"/>
        <c:auto val="1"/>
        <c:lblAlgn val="ctr"/>
        <c:lblOffset val="100"/>
        <c:noMultiLvlLbl val="0"/>
      </c:catAx>
      <c:valAx>
        <c:axId val="3567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JDR registration</a:t>
                </a:r>
              </a:p>
            </c:rich>
          </c:tx>
          <c:layout>
            <c:manualLayout>
              <c:xMode val="edge"/>
              <c:yMode val="edge"/>
              <c:x val="8.2785386423853396E-3"/>
              <c:y val="0.127223955496129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76876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1625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958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510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6034"/>
            <a:ext cx="10515599" cy="732155"/>
          </a:xfrm>
        </p:spPr>
        <p:txBody>
          <a:bodyPr/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 Registration Across the UK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(Cumulative up to 03 July 2017)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182450"/>
              </p:ext>
            </p:extLst>
          </p:nvPr>
        </p:nvGraphicFramePr>
        <p:xfrm>
          <a:off x="1524000" y="1564480"/>
          <a:ext cx="9144000" cy="372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1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217"/>
            <a:ext cx="10515599" cy="822469"/>
          </a:xfrm>
        </p:spPr>
        <p:txBody>
          <a:bodyPr/>
          <a:lstStyle/>
          <a:p>
            <a:r>
              <a:rPr lang="en-GB" sz="1600" b="1" dirty="0" smtClean="0"/>
              <a:t>                                                                                      Volunteers Diagnosis </a:t>
            </a:r>
            <a:br>
              <a:rPr lang="en-GB" sz="1600" b="1" dirty="0" smtClean="0"/>
            </a:br>
            <a:r>
              <a:rPr lang="en-GB" sz="1600" b="1" dirty="0" smtClean="0"/>
              <a:t>                                                                             (Cumulative up to 03 July 2017)</a:t>
            </a:r>
            <a:endParaRPr lang="en-GB" sz="16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064674"/>
              </p:ext>
            </p:extLst>
          </p:nvPr>
        </p:nvGraphicFramePr>
        <p:xfrm>
          <a:off x="-387926" y="690058"/>
          <a:ext cx="11852563" cy="383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359331"/>
              </p:ext>
            </p:extLst>
          </p:nvPr>
        </p:nvGraphicFramePr>
        <p:xfrm>
          <a:off x="1976438" y="1471612"/>
          <a:ext cx="8239124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14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76745" y="175490"/>
            <a:ext cx="10781581" cy="7758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                   </a:t>
            </a:r>
            <a:r>
              <a:rPr lang="en-GB" sz="12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Number 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of volunteers on JDR by region by dementia patient or healthy</a:t>
            </a:r>
            <a:br>
              <a:rPr lang="en-GB" sz="1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en-GB" sz="12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                       volunteer 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and normalised for population (per million). Data cut 04July17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648011"/>
              </p:ext>
            </p:extLst>
          </p:nvPr>
        </p:nvGraphicFramePr>
        <p:xfrm>
          <a:off x="418011" y="265748"/>
          <a:ext cx="10562409" cy="599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36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73035" y="156754"/>
            <a:ext cx="10773222" cy="792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                             Number 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of volunteers on JDR by region by dementia patient, or healthy</a:t>
            </a:r>
            <a:br>
              <a:rPr lang="en-GB" sz="1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en-GB" sz="12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          volunteer 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and normalised for population (per million). Data cut 04July17(including devolved nations)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8092"/>
              </p:ext>
            </p:extLst>
          </p:nvPr>
        </p:nvGraphicFramePr>
        <p:xfrm>
          <a:off x="152400" y="576262"/>
          <a:ext cx="11887200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8" y="67056"/>
            <a:ext cx="9360843" cy="64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EKEYPADS" val="1,2,3,4,5,6,7,8,9,10,11,12,13,14,15,16,17,18,19,2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DR 1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A00054"/>
    </a:accent1>
    <a:accent2>
      <a:srgbClr val="EE81BD"/>
    </a:accent2>
    <a:accent3>
      <a:srgbClr val="4EA6DC"/>
    </a:accent3>
    <a:accent4>
      <a:srgbClr val="4775E7"/>
    </a:accent4>
    <a:accent5>
      <a:srgbClr val="B8A9EC"/>
    </a:accent5>
    <a:accent6>
      <a:srgbClr val="7030A0"/>
    </a:accent6>
    <a:hlink>
      <a:srgbClr val="08BCB3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JDR 1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A00054"/>
    </a:accent1>
    <a:accent2>
      <a:srgbClr val="EE81BD"/>
    </a:accent2>
    <a:accent3>
      <a:srgbClr val="4EA6DC"/>
    </a:accent3>
    <a:accent4>
      <a:srgbClr val="4775E7"/>
    </a:accent4>
    <a:accent5>
      <a:srgbClr val="B8A9EC"/>
    </a:accent5>
    <a:accent6>
      <a:srgbClr val="7030A0"/>
    </a:accent6>
    <a:hlink>
      <a:srgbClr val="08BCB3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JDR 1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A00054"/>
    </a:accent1>
    <a:accent2>
      <a:srgbClr val="EE81BD"/>
    </a:accent2>
    <a:accent3>
      <a:srgbClr val="4EA6DC"/>
    </a:accent3>
    <a:accent4>
      <a:srgbClr val="4775E7"/>
    </a:accent4>
    <a:accent5>
      <a:srgbClr val="B8A9EC"/>
    </a:accent5>
    <a:accent6>
      <a:srgbClr val="7030A0"/>
    </a:accent6>
    <a:hlink>
      <a:srgbClr val="08BCB3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JDR 1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A00054"/>
    </a:accent1>
    <a:accent2>
      <a:srgbClr val="EE81BD"/>
    </a:accent2>
    <a:accent3>
      <a:srgbClr val="4EA6DC"/>
    </a:accent3>
    <a:accent4>
      <a:srgbClr val="4775E7"/>
    </a:accent4>
    <a:accent5>
      <a:srgbClr val="B8A9EC"/>
    </a:accent5>
    <a:accent6>
      <a:srgbClr val="7030A0"/>
    </a:accent6>
    <a:hlink>
      <a:srgbClr val="08BCB3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JDR 1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A00054"/>
    </a:accent1>
    <a:accent2>
      <a:srgbClr val="EE81BD"/>
    </a:accent2>
    <a:accent3>
      <a:srgbClr val="4EA6DC"/>
    </a:accent3>
    <a:accent4>
      <a:srgbClr val="4775E7"/>
    </a:accent4>
    <a:accent5>
      <a:srgbClr val="B8A9EC"/>
    </a:accent5>
    <a:accent6>
      <a:srgbClr val="7030A0"/>
    </a:accent6>
    <a:hlink>
      <a:srgbClr val="08BCB3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59</Words>
  <Application>Microsoft Office PowerPoint</Application>
  <PresentationFormat>Widescreen</PresentationFormat>
  <Paragraphs>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                                                                                 Volunteer Registration Across the UK                                                                                        (Cumulative up to 03 July 2017)</vt:lpstr>
      <vt:lpstr>                                                                                      Volunteers Diagnosis                                                                               (Cumulative up to 03 July 2017)</vt:lpstr>
      <vt:lpstr>PowerPoint Presentation</vt:lpstr>
      <vt:lpstr>                                  Number of volunteers on JDR by region by dementia patient or healthy                                       volunteer and normalised for population (per million). Data cut 04July17</vt:lpstr>
      <vt:lpstr>                                            Number of volunteers on JDR by region by dementia patient, or healthy                          volunteer and normalised for population (per million). Data cut 04July17(including devolved nations)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Registration Across the UK (Cummulative up to 0</dc:title>
  <dc:creator>medloan</dc:creator>
  <cp:lastModifiedBy>medloan</cp:lastModifiedBy>
  <cp:revision>26</cp:revision>
  <dcterms:modified xsi:type="dcterms:W3CDTF">2017-07-14T09:34:03Z</dcterms:modified>
</cp:coreProperties>
</file>